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4"/>
  </p:sldMasterIdLst>
  <p:notesMasterIdLst>
    <p:notesMasterId r:id="rId10"/>
  </p:notesMasterIdLst>
  <p:sldIdLst>
    <p:sldId id="260" r:id="rId5"/>
    <p:sldId id="371" r:id="rId6"/>
    <p:sldId id="372" r:id="rId7"/>
    <p:sldId id="373" r:id="rId8"/>
    <p:sldId id="374" r:id="rId9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9031" autoAdjust="0"/>
  </p:normalViewPr>
  <p:slideViewPr>
    <p:cSldViewPr snapToGrid="0" snapToObjects="1">
      <p:cViewPr varScale="1">
        <p:scale>
          <a:sx n="129" d="100"/>
          <a:sy n="129" d="100"/>
        </p:scale>
        <p:origin x="79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14209">
              <a:defRPr/>
            </a:pPr>
            <a:fld id="{E5F0730E-CF5B-354C-9DD0-59E77C9D0257}" type="slidenum">
              <a:rPr lang="en-GB">
                <a:solidFill>
                  <a:prstClr val="black"/>
                </a:solidFill>
              </a:rPr>
              <a:pPr defTabSz="614209"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7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1531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5F0730E-CF5B-354C-9DD0-59E77C9D0257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-Book"/>
                <a:ea typeface="+mn-ea"/>
                <a:cs typeface="Gotham-Book"/>
              </a:rPr>
              <a:pPr marL="0" marR="0" lvl="0" indent="0" algn="r" defTabSz="61531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3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-Book"/>
              <a:ea typeface="+mn-ea"/>
              <a:cs typeface="Gotham-Book"/>
            </a:endParaRPr>
          </a:p>
        </p:txBody>
      </p:sp>
    </p:spTree>
    <p:extLst>
      <p:ext uri="{BB962C8B-B14F-4D97-AF65-F5344CB8AC3E}">
        <p14:creationId xmlns:p14="http://schemas.microsoft.com/office/powerpoint/2010/main" val="137574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14209">
              <a:defRPr/>
            </a:pPr>
            <a:fld id="{E5F0730E-CF5B-354C-9DD0-59E77C9D0257}" type="slidenum">
              <a:rPr lang="en-GB">
                <a:solidFill>
                  <a:prstClr val="black"/>
                </a:solidFill>
              </a:rPr>
              <a:pPr defTabSz="614209"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7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36545">
              <a:defRPr/>
            </a:pPr>
            <a:fld id="{E5F0730E-CF5B-354C-9DD0-59E77C9D0257}" type="slidenum">
              <a:rPr lang="en-GB">
                <a:solidFill>
                  <a:prstClr val="black"/>
                </a:solidFill>
              </a:rPr>
              <a:pPr defTabSz="636545"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0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Rubrik, innehål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 noChangeAspect="1"/>
          </p:cNvSpPr>
          <p:nvPr>
            <p:ph type="pic" idx="13"/>
          </p:nvPr>
        </p:nvSpPr>
        <p:spPr>
          <a:xfrm>
            <a:off x="5627076" y="1"/>
            <a:ext cx="3517901" cy="4887119"/>
          </a:xfrm>
        </p:spPr>
        <p:txBody>
          <a:bodyPr anchor="t">
            <a:normAutofit/>
          </a:bodyPr>
          <a:lstStyle>
            <a:lvl1pPr marL="0" indent="0">
              <a:buNone/>
              <a:defRPr sz="1390" b="0" i="0">
                <a:latin typeface="Gotham-Book"/>
                <a:cs typeface="Gotham-Book"/>
              </a:defRPr>
            </a:lvl1pPr>
            <a:lvl2pPr marL="423844" indent="0">
              <a:buNone/>
              <a:defRPr sz="1390"/>
            </a:lvl2pPr>
            <a:lvl3pPr marL="847686" indent="0">
              <a:buNone/>
              <a:defRPr sz="1390"/>
            </a:lvl3pPr>
            <a:lvl4pPr marL="1271529" indent="0">
              <a:buNone/>
              <a:defRPr sz="1390"/>
            </a:lvl4pPr>
            <a:lvl5pPr marL="1695373" indent="0">
              <a:buNone/>
              <a:defRPr sz="1390"/>
            </a:lvl5pPr>
            <a:lvl6pPr marL="2119215" indent="0">
              <a:buNone/>
              <a:defRPr sz="1390"/>
            </a:lvl6pPr>
            <a:lvl7pPr marL="2543059" indent="0">
              <a:buNone/>
              <a:defRPr sz="1390"/>
            </a:lvl7pPr>
            <a:lvl8pPr marL="2966901" indent="0">
              <a:buNone/>
              <a:defRPr sz="1390"/>
            </a:lvl8pPr>
            <a:lvl9pPr marL="3390744" indent="0">
              <a:buNone/>
              <a:defRPr sz="139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quarter" idx="16" hasCustomPrompt="1"/>
          </p:nvPr>
        </p:nvSpPr>
        <p:spPr>
          <a:xfrm>
            <a:off x="-4761" y="4803767"/>
            <a:ext cx="9148760" cy="81000"/>
          </a:xfr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 marL="60691" indent="0">
              <a:buNone/>
              <a:defRPr baseline="0"/>
            </a:lvl1pPr>
          </a:lstStyle>
          <a:p>
            <a:pPr lvl="0"/>
            <a:r>
              <a:rPr lang="en-US"/>
              <a:t>
              </a:t>
            </a:r>
          </a:p>
        </p:txBody>
      </p:sp>
      <p:sp>
        <p:nvSpPr>
          <p:cNvPr id="13" name="Platshållare för rubrik 1"/>
          <p:cNvSpPr>
            <a:spLocks noGrp="1"/>
          </p:cNvSpPr>
          <p:nvPr>
            <p:ph type="title"/>
          </p:nvPr>
        </p:nvSpPr>
        <p:spPr>
          <a:xfrm>
            <a:off x="290455" y="142964"/>
            <a:ext cx="4947704" cy="891021"/>
          </a:xfrm>
          <a:prstGeom prst="rect">
            <a:avLst/>
          </a:prstGeom>
        </p:spPr>
        <p:txBody>
          <a:bodyPr vert="horz" lIns="121954" tIns="60977" rIns="121954" bIns="0" rtlCol="0" anchor="t" anchorCtr="0"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6" name="Platshållare för innehåll 21"/>
          <p:cNvSpPr>
            <a:spLocks noGrp="1"/>
          </p:cNvSpPr>
          <p:nvPr>
            <p:ph sz="quarter" idx="18"/>
          </p:nvPr>
        </p:nvSpPr>
        <p:spPr>
          <a:xfrm>
            <a:off x="260906" y="1291829"/>
            <a:ext cx="4977253" cy="3394471"/>
          </a:xfrm>
        </p:spPr>
        <p:txBody>
          <a:bodyPr/>
          <a:lstStyle>
            <a:lvl1pPr marL="186386" indent="-186386">
              <a:buClr>
                <a:schemeClr val="accent3"/>
              </a:buClr>
              <a:defRPr sz="1587"/>
            </a:lvl1pPr>
            <a:lvl2pPr>
              <a:defRPr sz="1428"/>
            </a:lvl2pPr>
            <a:lvl3pPr marL="706503" indent="-129715">
              <a:defRPr sz="1269"/>
            </a:lvl3pPr>
            <a:lvl4pPr marL="991120" indent="-102009">
              <a:defRPr sz="1111"/>
            </a:lvl4pPr>
            <a:lvl5pPr marL="1275736" indent="-123418">
              <a:defRPr sz="952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707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Skattning IFAB per steg</a:t>
            </a:r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ubrik 3"/>
          <p:cNvSpPr>
            <a:spLocks noGrp="1"/>
          </p:cNvSpPr>
          <p:nvPr>
            <p:ph type="title"/>
          </p:nvPr>
        </p:nvSpPr>
        <p:spPr>
          <a:xfrm>
            <a:off x="1212461" y="2619506"/>
            <a:ext cx="6868760" cy="826342"/>
          </a:xfrm>
        </p:spPr>
        <p:txBody>
          <a:bodyPr/>
          <a:lstStyle/>
          <a:p>
            <a:pPr algn="ctr"/>
            <a:r>
              <a:rPr lang="sv-SE">
                <a:solidFill>
                  <a:schemeClr val="bg1"/>
                </a:solidFill>
                <a:latin typeface="+mn-lt"/>
              </a:rPr>
              <a:t>Så når du ökad takt i förändringsarbetet</a:t>
            </a:r>
            <a:br>
              <a:rPr lang="sv-SE">
                <a:solidFill>
                  <a:schemeClr val="bg1"/>
                </a:solidFill>
                <a:latin typeface="+mn-lt"/>
              </a:rPr>
            </a:br>
            <a:br>
              <a:rPr lang="sv-SE">
                <a:solidFill>
                  <a:schemeClr val="bg1"/>
                </a:solidFill>
                <a:latin typeface="+mn-lt"/>
              </a:rPr>
            </a:br>
            <a:r>
              <a:rPr lang="sv-SE" sz="2060">
                <a:solidFill>
                  <a:schemeClr val="bg1"/>
                </a:solidFill>
                <a:latin typeface="+mn-lt"/>
              </a:rPr>
              <a:t>Stockholm 2018-08-28</a:t>
            </a:r>
            <a:endParaRPr lang="sv-SE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ubrik 3"/>
          <p:cNvSpPr txBox="1"/>
          <p:nvPr/>
        </p:nvSpPr>
        <p:spPr>
          <a:xfrm>
            <a:off x="394227" y="11696"/>
            <a:ext cx="5134359" cy="891021"/>
          </a:xfrm>
          <a:prstGeom prst="rect">
            <a:avLst/>
          </a:prstGeom>
        </p:spPr>
        <p:txBody>
          <a:bodyPr vert="horz" lIns="96751" tIns="48375" rIns="96751" bIns="0" rtlCol="0" anchor="t" anchorCtr="0">
            <a:noAutofit/>
          </a:bodyPr>
          <a:lstStyle>
            <a:lvl1pPr marL="0" algn="l" defTabSz="534279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43" b="0" i="0" kern="1200" baseline="0">
                <a:solidFill>
                  <a:schemeClr val="accent3"/>
                </a:solidFill>
                <a:latin typeface="Gotham-Book"/>
                <a:ea typeface="+mj-ea"/>
                <a:cs typeface="Gotham-Book"/>
              </a:defRPr>
            </a:lvl1pPr>
          </a:lstStyle>
          <a:p>
            <a:pPr defTabSz="423844">
              <a:defRPr/>
            </a:pPr>
            <a:r>
              <a:rPr lang="sv-SE" sz="3128" dirty="0">
                <a:solidFill>
                  <a:schemeClr val="tx1"/>
                </a:solidFill>
              </a:rPr>
              <a:t>Skattning Inse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54681" y="902717"/>
            <a:ext cx="3668602" cy="387747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69" b="1" dirty="0">
                <a:solidFill>
                  <a:prstClr val="black"/>
                </a:solidFill>
              </a:rPr>
              <a:t>Organisatoriska perspektivet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 </a:t>
            </a:r>
            <a:r>
              <a:rPr lang="sv-SE" sz="1111" i="1" dirty="0">
                <a:solidFill>
                  <a:prstClr val="black"/>
                </a:solidFill>
              </a:rPr>
              <a:t>Ansvariga för förändringen har…			</a:t>
            </a:r>
            <a:r>
              <a:rPr lang="sv-SE" sz="1111" dirty="0">
                <a:solidFill>
                  <a:prstClr val="black"/>
                </a:solidFill>
              </a:rPr>
              <a:t>Poäng</a:t>
            </a:r>
            <a:br>
              <a:rPr lang="sv-SE" sz="1111" dirty="0">
                <a:solidFill>
                  <a:prstClr val="black"/>
                </a:solidFill>
              </a:rPr>
            </a:b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1. Givit bakgrund och skäl till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förändringsbehovet till berörda               		..……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2. Givit fakta och tydliggjort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förutsättningarna för förändringen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3. Analyserat och förstått vilka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förutsättningar som finns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4. Definierat förändringens vinst (och/eller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kostnad om förändring ej sker)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5. Tagit fram en tydlig framtidsvision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6. </a:t>
            </a:r>
            <a:r>
              <a:rPr lang="sv-SE" sz="1111" i="1" dirty="0">
                <a:solidFill>
                  <a:prstClr val="black"/>
                </a:solidFill>
              </a:rPr>
              <a:t>Kommunicerat</a:t>
            </a:r>
            <a:r>
              <a:rPr lang="sv-SE" sz="1111" dirty="0">
                <a:solidFill>
                  <a:prstClr val="black"/>
                </a:solidFill>
              </a:rPr>
              <a:t> framtidsvisionen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till berörda			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b="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b="1" dirty="0" err="1">
                <a:solidFill>
                  <a:prstClr val="black"/>
                </a:solidFill>
              </a:rPr>
              <a:t>Sum</a:t>
            </a:r>
            <a:r>
              <a:rPr lang="sv-SE" sz="1111" b="1" dirty="0">
                <a:solidFill>
                  <a:prstClr val="black"/>
                </a:solidFill>
              </a:rPr>
              <a:t>: 						……...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15449" y="542112"/>
            <a:ext cx="3855142" cy="48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69" b="1" i="1">
                <a:solidFill>
                  <a:prstClr val="black"/>
                </a:solidFill>
                <a:latin typeface="Gotham Book"/>
              </a:rPr>
              <a:t>Skala 1-10, 1 = ej gjort alls, 10 = helt klart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269" i="1">
              <a:solidFill>
                <a:prstClr val="black"/>
              </a:solidFill>
              <a:latin typeface="Gotham Book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614884" y="902717"/>
            <a:ext cx="3668602" cy="387747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69" b="1" dirty="0">
                <a:solidFill>
                  <a:prstClr val="black"/>
                </a:solidFill>
              </a:rPr>
              <a:t>Individuella perspektivet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i="1" dirty="0">
                <a:solidFill>
                  <a:prstClr val="black"/>
                </a:solidFill>
              </a:rPr>
              <a:t> De berörda har…                                      		</a:t>
            </a:r>
            <a:r>
              <a:rPr lang="sv-SE" sz="1111" dirty="0">
                <a:solidFill>
                  <a:prstClr val="black"/>
                </a:solidFill>
              </a:rPr>
              <a:t>Poäng</a:t>
            </a:r>
            <a:br>
              <a:rPr lang="sv-SE" sz="1111" dirty="0">
                <a:solidFill>
                  <a:prstClr val="black"/>
                </a:solidFill>
              </a:rPr>
            </a:b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1. Verkligen förstått varför förändringen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behövs (även om de inte gillar den)       		..……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2. Fått gott om utrymme att få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ställa frågor till rätt personer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3. Blivit bemötta och lyssnade på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med respekt oavsett reaktion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4. Fått stöd i att reflektera över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alternativen i sin egen takt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5. Hittat sina egna personliga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”</a:t>
            </a:r>
            <a:r>
              <a:rPr lang="sv-SE" sz="1111" dirty="0" err="1">
                <a:solidFill>
                  <a:prstClr val="black"/>
                </a:solidFill>
              </a:rPr>
              <a:t>what´s</a:t>
            </a:r>
            <a:r>
              <a:rPr lang="sv-SE" sz="1111" dirty="0">
                <a:solidFill>
                  <a:prstClr val="black"/>
                </a:solidFill>
              </a:rPr>
              <a:t> in it for </a:t>
            </a:r>
            <a:r>
              <a:rPr lang="sv-SE" sz="1111" dirty="0" err="1">
                <a:solidFill>
                  <a:prstClr val="black"/>
                </a:solidFill>
              </a:rPr>
              <a:t>me</a:t>
            </a:r>
            <a:r>
              <a:rPr lang="sv-SE" sz="1111" dirty="0">
                <a:solidFill>
                  <a:prstClr val="black"/>
                </a:solidFill>
              </a:rPr>
              <a:t>”		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6. Börjat att se konkreta och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positiva möjligheter med förändringen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b="1" dirty="0" err="1">
                <a:solidFill>
                  <a:prstClr val="black"/>
                </a:solidFill>
              </a:rPr>
              <a:t>Sum</a:t>
            </a:r>
            <a:r>
              <a:rPr lang="sv-SE" sz="1111" b="1" dirty="0">
                <a:solidFill>
                  <a:prstClr val="black"/>
                </a:solidFill>
              </a:rPr>
              <a:t>: 						……...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94" y="251960"/>
            <a:ext cx="1285824" cy="44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427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ubrik 3"/>
          <p:cNvSpPr>
            <a:spLocks noGrp="1"/>
          </p:cNvSpPr>
          <p:nvPr>
            <p:ph type="title"/>
          </p:nvPr>
        </p:nvSpPr>
        <p:spPr>
          <a:xfrm>
            <a:off x="1212461" y="2619506"/>
            <a:ext cx="6868760" cy="826342"/>
          </a:xfrm>
        </p:spPr>
        <p:txBody>
          <a:bodyPr/>
          <a:lstStyle/>
          <a:p>
            <a:pPr algn="ctr"/>
            <a:r>
              <a:rPr lang="sv-SE">
                <a:solidFill>
                  <a:schemeClr val="bg1"/>
                </a:solidFill>
                <a:latin typeface="+mn-lt"/>
              </a:rPr>
              <a:t>Så når du ökad takt i förändringsarbetet</a:t>
            </a:r>
            <a:br>
              <a:rPr lang="sv-SE">
                <a:solidFill>
                  <a:schemeClr val="bg1"/>
                </a:solidFill>
                <a:latin typeface="+mn-lt"/>
              </a:rPr>
            </a:br>
            <a:br>
              <a:rPr lang="sv-SE">
                <a:solidFill>
                  <a:schemeClr val="bg1"/>
                </a:solidFill>
                <a:latin typeface="+mn-lt"/>
              </a:rPr>
            </a:br>
            <a:r>
              <a:rPr lang="sv-SE" sz="2060">
                <a:solidFill>
                  <a:schemeClr val="bg1"/>
                </a:solidFill>
                <a:latin typeface="+mn-lt"/>
              </a:rPr>
              <a:t>Stockholm 2018-08-28</a:t>
            </a:r>
            <a:endParaRPr lang="sv-SE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ubrik 3"/>
          <p:cNvSpPr txBox="1"/>
          <p:nvPr/>
        </p:nvSpPr>
        <p:spPr>
          <a:xfrm>
            <a:off x="394226" y="11696"/>
            <a:ext cx="6207700" cy="891021"/>
          </a:xfrm>
          <a:prstGeom prst="rect">
            <a:avLst/>
          </a:prstGeom>
        </p:spPr>
        <p:txBody>
          <a:bodyPr vert="horz" lIns="96751" tIns="48375" rIns="96751" bIns="0" rtlCol="0" anchor="t" anchorCtr="0">
            <a:noAutofit/>
          </a:bodyPr>
          <a:lstStyle>
            <a:lvl1pPr marL="0" algn="l" defTabSz="534279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43" b="0" i="0" kern="1200" baseline="0">
                <a:solidFill>
                  <a:schemeClr val="accent3"/>
                </a:solidFill>
                <a:latin typeface="Gotham-Book"/>
                <a:ea typeface="+mj-ea"/>
                <a:cs typeface="Gotham-Book"/>
              </a:defRPr>
            </a:lvl1pPr>
          </a:lstStyle>
          <a:p>
            <a:pPr defTabSz="423844">
              <a:defRPr/>
            </a:pPr>
            <a:r>
              <a:rPr lang="sv-SE" sz="3128" dirty="0">
                <a:solidFill>
                  <a:schemeClr val="tx1"/>
                </a:solidFill>
              </a:rPr>
              <a:t>Skattning Förbereda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54681" y="925945"/>
            <a:ext cx="3668602" cy="387747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sv-SE" sz="1269" b="1" dirty="0">
                <a:solidFill>
                  <a:prstClr val="black"/>
                </a:solidFill>
              </a:rPr>
              <a:t>Organisatoriska perspektivet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 </a:t>
            </a:r>
            <a:r>
              <a:rPr lang="sv-SE" sz="1111" i="1" dirty="0">
                <a:solidFill>
                  <a:prstClr val="black"/>
                </a:solidFill>
              </a:rPr>
              <a:t>Ansvariga för förändringen har… </a:t>
            </a:r>
            <a:r>
              <a:rPr lang="sv-SE" sz="1111" dirty="0">
                <a:solidFill>
                  <a:prstClr val="black"/>
                </a:solidFill>
              </a:rPr>
              <a:t>           		Poäng</a:t>
            </a:r>
            <a:br>
              <a:rPr lang="sv-SE" sz="1111" dirty="0">
                <a:solidFill>
                  <a:prstClr val="black"/>
                </a:solidFill>
              </a:rPr>
            </a:b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1. Tagit bort organisatoriska,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strukturella hinder för förändringen         		..……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2. Tydligt </a:t>
            </a:r>
            <a:r>
              <a:rPr lang="sv-SE" sz="1111" i="1" dirty="0">
                <a:solidFill>
                  <a:prstClr val="black"/>
                </a:solidFill>
              </a:rPr>
              <a:t>kommunicerat</a:t>
            </a:r>
            <a:r>
              <a:rPr lang="sv-SE" sz="1111" dirty="0">
                <a:solidFill>
                  <a:prstClr val="black"/>
                </a:solidFill>
              </a:rPr>
              <a:t> vägen framåt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med konkreta milstolpar	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3. Tagit fram och visat </a:t>
            </a:r>
            <a:r>
              <a:rPr lang="sv-SE" sz="1111" i="1" dirty="0">
                <a:solidFill>
                  <a:prstClr val="black"/>
                </a:solidFill>
              </a:rPr>
              <a:t>incitament</a:t>
            </a:r>
            <a:r>
              <a:rPr lang="sv-SE" sz="1111" dirty="0">
                <a:solidFill>
                  <a:prstClr val="black"/>
                </a:solidFill>
              </a:rPr>
              <a:t>,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vad man kan vinna/tjäna på </a:t>
            </a:r>
            <a:r>
              <a:rPr lang="sv-SE" sz="1111" dirty="0" err="1">
                <a:solidFill>
                  <a:prstClr val="black"/>
                </a:solidFill>
              </a:rPr>
              <a:t>förändr</a:t>
            </a:r>
            <a:r>
              <a:rPr lang="sv-SE" sz="1111" dirty="0">
                <a:solidFill>
                  <a:prstClr val="black"/>
                </a:solidFill>
              </a:rPr>
              <a:t>.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4. Definierat vilka resurser som krävs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och börjat ge dessa till berörda	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5. Definierat vilka nya kunskaper som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krävs och börjat utbilda berörda	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6. Tagit fram plan för hur delaktighet ska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skapas och planen har visat sig fungera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b="1" dirty="0" err="1">
                <a:solidFill>
                  <a:prstClr val="black"/>
                </a:solidFill>
              </a:rPr>
              <a:t>Sum</a:t>
            </a:r>
            <a:r>
              <a:rPr lang="sv-SE" sz="1111" b="1" dirty="0">
                <a:solidFill>
                  <a:prstClr val="black"/>
                </a:solidFill>
              </a:rPr>
              <a:t>: 						……...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15449" y="542112"/>
            <a:ext cx="3855142" cy="48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69" b="1" i="1">
                <a:solidFill>
                  <a:prstClr val="black"/>
                </a:solidFill>
                <a:latin typeface="Gotham Book"/>
              </a:rPr>
              <a:t>Skala 1-10, 1 = ej gjort alls, 10 = helt klart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269" i="1">
              <a:solidFill>
                <a:prstClr val="black"/>
              </a:solidFill>
              <a:latin typeface="Gotham Book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614883" y="902717"/>
            <a:ext cx="3668602" cy="370652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269" b="1" dirty="0">
                <a:solidFill>
                  <a:prstClr val="black"/>
                </a:solidFill>
              </a:rPr>
              <a:t>Individuella perspektivet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i="1" dirty="0">
                <a:solidFill>
                  <a:prstClr val="black"/>
                </a:solidFill>
              </a:rPr>
              <a:t> De berörda har…                                      		</a:t>
            </a:r>
            <a:r>
              <a:rPr lang="sv-SE" sz="1111" dirty="0">
                <a:solidFill>
                  <a:prstClr val="black"/>
                </a:solidFill>
              </a:rPr>
              <a:t>Poäng</a:t>
            </a:r>
            <a:br>
              <a:rPr lang="sv-SE" sz="1111" dirty="0">
                <a:solidFill>
                  <a:prstClr val="black"/>
                </a:solidFill>
              </a:rPr>
            </a:b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1. Känt att de fått delta i planeringen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hur förändringen konkret ska gå till      		..……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2. En förståelse för hur deras roll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kommer påverkas, vad som blir nytt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3. Förståelse för sitt eget ansvar i </a:t>
            </a:r>
            <a:r>
              <a:rPr lang="sv-SE" sz="1111" dirty="0" err="1">
                <a:solidFill>
                  <a:prstClr val="black"/>
                </a:solidFill>
              </a:rPr>
              <a:t>förändr</a:t>
            </a:r>
            <a:r>
              <a:rPr lang="sv-SE" sz="1111" dirty="0">
                <a:solidFill>
                  <a:prstClr val="black"/>
                </a:solidFill>
              </a:rPr>
              <a:t>	.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4. Tagit till sig den kunskap som krävs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genom utbildning eller motsvarande		……..</a:t>
            </a:r>
          </a:p>
          <a:p>
            <a:pPr marL="272023" indent="-272023" defTabSz="483729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5. Kommit igång och börjat öva eller 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prova på ”det nya”		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dirty="0">
                <a:solidFill>
                  <a:prstClr val="black"/>
                </a:solidFill>
              </a:rPr>
              <a:t>6. Börjat att berätta och visa för andra</a:t>
            </a:r>
            <a:br>
              <a:rPr lang="sv-SE" sz="1111" dirty="0">
                <a:solidFill>
                  <a:prstClr val="black"/>
                </a:solidFill>
              </a:rPr>
            </a:br>
            <a:r>
              <a:rPr lang="sv-SE" sz="1111" dirty="0">
                <a:solidFill>
                  <a:prstClr val="black"/>
                </a:solidFill>
              </a:rPr>
              <a:t>hur förändringen ska gå till			……..</a:t>
            </a: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endParaRPr lang="sv-SE" sz="1111" dirty="0">
              <a:solidFill>
                <a:prstClr val="black"/>
              </a:solidFill>
            </a:endParaRPr>
          </a:p>
          <a:p>
            <a:pPr defTabSz="483729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111" b="1" dirty="0" err="1">
                <a:solidFill>
                  <a:prstClr val="black"/>
                </a:solidFill>
              </a:rPr>
              <a:t>Sum</a:t>
            </a:r>
            <a:r>
              <a:rPr lang="sv-SE" sz="1111" b="1" dirty="0">
                <a:solidFill>
                  <a:prstClr val="black"/>
                </a:solidFill>
              </a:rPr>
              <a:t>: 						……..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94" y="251960"/>
            <a:ext cx="1285824" cy="44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430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ubrik 3"/>
          <p:cNvSpPr>
            <a:spLocks noGrp="1"/>
          </p:cNvSpPr>
          <p:nvPr>
            <p:ph type="title"/>
          </p:nvPr>
        </p:nvSpPr>
        <p:spPr>
          <a:xfrm>
            <a:off x="1212461" y="2619506"/>
            <a:ext cx="6868760" cy="826342"/>
          </a:xfrm>
        </p:spPr>
        <p:txBody>
          <a:bodyPr/>
          <a:lstStyle/>
          <a:p>
            <a:pPr algn="ctr"/>
            <a:r>
              <a:rPr lang="sv-SE">
                <a:solidFill>
                  <a:schemeClr val="bg1"/>
                </a:solidFill>
              </a:rPr>
              <a:t>Så når du ökad takt i förändringsarbetet</a:t>
            </a:r>
            <a:br>
              <a:rPr lang="sv-SE">
                <a:solidFill>
                  <a:schemeClr val="bg1"/>
                </a:solidFill>
              </a:rPr>
            </a:br>
            <a:br>
              <a:rPr lang="sv-SE">
                <a:solidFill>
                  <a:schemeClr val="bg1"/>
                </a:solidFill>
              </a:rPr>
            </a:br>
            <a:r>
              <a:rPr lang="sv-SE" sz="2060">
                <a:solidFill>
                  <a:schemeClr val="bg1"/>
                </a:solidFill>
              </a:rPr>
              <a:t>Stockholm 2018-08-28</a:t>
            </a:r>
            <a:endParaRPr lang="sv-SE">
              <a:solidFill>
                <a:schemeClr val="bg1"/>
              </a:solidFill>
            </a:endParaRPr>
          </a:p>
        </p:txBody>
      </p:sp>
      <p:sp>
        <p:nvSpPr>
          <p:cNvPr id="8" name="Rubrik 3"/>
          <p:cNvSpPr txBox="1"/>
          <p:nvPr/>
        </p:nvSpPr>
        <p:spPr>
          <a:xfrm>
            <a:off x="394226" y="11696"/>
            <a:ext cx="6207700" cy="891021"/>
          </a:xfrm>
          <a:prstGeom prst="rect">
            <a:avLst/>
          </a:prstGeom>
        </p:spPr>
        <p:txBody>
          <a:bodyPr vert="horz" lIns="96751" tIns="48375" rIns="96751" bIns="0" rtlCol="0" anchor="t" anchorCtr="0">
            <a:noAutofit/>
          </a:bodyPr>
          <a:lstStyle>
            <a:lvl1pPr marL="0" algn="l" defTabSz="534279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43" b="0" i="0" kern="1200" baseline="0">
                <a:solidFill>
                  <a:schemeClr val="accent3"/>
                </a:solidFill>
                <a:latin typeface="Gotham-Book"/>
                <a:ea typeface="+mj-ea"/>
                <a:cs typeface="Gotham-Book"/>
              </a:defRPr>
            </a:lvl1pPr>
          </a:lstStyle>
          <a:p>
            <a:r>
              <a:rPr lang="sv-SE" sz="3128" dirty="0">
                <a:solidFill>
                  <a:schemeClr val="tx1"/>
                </a:solidFill>
              </a:rPr>
              <a:t>Skattning Agera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54681" y="1043548"/>
            <a:ext cx="3668602" cy="353558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sv-SE" sz="1269" b="1" dirty="0"/>
              <a:t>Organisatoriska perspektivet</a:t>
            </a:r>
          </a:p>
          <a:p>
            <a:r>
              <a:rPr lang="sv-SE" sz="1111" dirty="0"/>
              <a:t> </a:t>
            </a:r>
            <a:r>
              <a:rPr lang="sv-SE" sz="1111" i="1" dirty="0"/>
              <a:t>Ansvariga för förändringen har… </a:t>
            </a:r>
            <a:r>
              <a:rPr lang="sv-SE" sz="1111" dirty="0"/>
              <a:t>           		Poäng</a:t>
            </a:r>
            <a:br>
              <a:rPr lang="sv-SE" sz="1111" dirty="0"/>
            </a:br>
            <a:endParaRPr lang="sv-SE" sz="1111" dirty="0"/>
          </a:p>
          <a:p>
            <a:r>
              <a:rPr lang="sv-SE" sz="1111" dirty="0"/>
              <a:t>1. Etablerat forum och rutiner för att </a:t>
            </a:r>
            <a:br>
              <a:rPr lang="sv-SE" sz="1111" dirty="0"/>
            </a:br>
            <a:r>
              <a:rPr lang="sv-SE" sz="1111" dirty="0"/>
              <a:t>följa upp förändringsplanen		        	..……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2. Uppvisat en god förmåga att sam-</a:t>
            </a:r>
            <a:br>
              <a:rPr lang="sv-SE" sz="1111" dirty="0"/>
            </a:br>
            <a:r>
              <a:rPr lang="sv-SE" sz="1111" dirty="0"/>
              <a:t>ordna aktiviteter över avd. gränser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3. Uppvisat en flexibel och </a:t>
            </a:r>
            <a:r>
              <a:rPr lang="sv-SE" sz="1111" dirty="0" err="1"/>
              <a:t>agil</a:t>
            </a:r>
            <a:r>
              <a:rPr lang="sv-SE" sz="1111" dirty="0"/>
              <a:t> förmåga</a:t>
            </a:r>
            <a:br>
              <a:rPr lang="sv-SE" sz="1111" dirty="0"/>
            </a:br>
            <a:r>
              <a:rPr lang="sv-SE" sz="1111" dirty="0"/>
              <a:t>i att justera förändringsplanen 	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4. Definierat om och ev. på vilket sätt</a:t>
            </a:r>
            <a:br>
              <a:rPr lang="sv-SE" sz="1111" dirty="0"/>
            </a:br>
            <a:r>
              <a:rPr lang="sv-SE" sz="1111" dirty="0"/>
              <a:t>mer utbildning ska genomföras			……..</a:t>
            </a:r>
          </a:p>
          <a:p>
            <a:endParaRPr lang="sv-SE" sz="1111" dirty="0"/>
          </a:p>
          <a:p>
            <a:r>
              <a:rPr lang="sv-SE" sz="1111" dirty="0"/>
              <a:t>5. Skapat utrymme för att chefer och </a:t>
            </a:r>
            <a:br>
              <a:rPr lang="sv-SE" sz="1111" dirty="0"/>
            </a:br>
            <a:r>
              <a:rPr lang="sv-SE" sz="1111" dirty="0"/>
              <a:t>nyckelpersoner kan coacha andra		……..</a:t>
            </a:r>
          </a:p>
          <a:p>
            <a:endParaRPr lang="sv-SE" sz="1111" dirty="0"/>
          </a:p>
          <a:p>
            <a:endParaRPr lang="sv-SE" sz="1111" dirty="0"/>
          </a:p>
          <a:p>
            <a:r>
              <a:rPr lang="sv-SE" sz="1111" b="1" dirty="0" err="1"/>
              <a:t>Sum</a:t>
            </a:r>
            <a:r>
              <a:rPr lang="sv-SE" sz="1111" b="1" dirty="0"/>
              <a:t>: 						……...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15449" y="542112"/>
            <a:ext cx="3855142" cy="48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69" b="1" i="1"/>
              <a:t>Skala 1-10, 1 = ej gjort alls, 10 = helt klart</a:t>
            </a:r>
          </a:p>
          <a:p>
            <a:endParaRPr lang="sv-SE" sz="1269" i="1"/>
          </a:p>
        </p:txBody>
      </p:sp>
      <p:sp>
        <p:nvSpPr>
          <p:cNvPr id="12" name="textruta 11"/>
          <p:cNvSpPr txBox="1"/>
          <p:nvPr/>
        </p:nvSpPr>
        <p:spPr>
          <a:xfrm>
            <a:off x="4646840" y="1043547"/>
            <a:ext cx="3668602" cy="353558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sv-SE" sz="1269" b="1" dirty="0"/>
              <a:t>Individuella perspektivet</a:t>
            </a:r>
          </a:p>
          <a:p>
            <a:r>
              <a:rPr lang="sv-SE" sz="1111" i="1" dirty="0"/>
              <a:t> De berörda har…                                      		</a:t>
            </a:r>
            <a:r>
              <a:rPr lang="sv-SE" sz="1111" dirty="0"/>
              <a:t>Poäng</a:t>
            </a:r>
            <a:br>
              <a:rPr lang="sv-SE" sz="1111" dirty="0"/>
            </a:br>
            <a:endParaRPr lang="sv-SE" sz="1111" dirty="0"/>
          </a:p>
          <a:p>
            <a:r>
              <a:rPr lang="sv-SE" sz="1111" dirty="0"/>
              <a:t>1. Tydliga förebilder som visar vägen</a:t>
            </a:r>
            <a:br>
              <a:rPr lang="sv-SE" sz="1111" dirty="0"/>
            </a:br>
            <a:r>
              <a:rPr lang="sv-SE" sz="1111" dirty="0"/>
              <a:t>i egen handling      				..……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2. Fått utrymme att ventilera sin </a:t>
            </a:r>
            <a:br>
              <a:rPr lang="sv-SE" sz="1111" dirty="0"/>
            </a:br>
            <a:r>
              <a:rPr lang="sv-SE" sz="1111" dirty="0"/>
              <a:t>frustration och känner sig lyssnad på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3. Goda möjligheter att bli coachade i</a:t>
            </a:r>
            <a:br>
              <a:rPr lang="sv-SE" sz="1111" dirty="0"/>
            </a:br>
            <a:r>
              <a:rPr lang="sv-SE" sz="1111" dirty="0"/>
              <a:t>att genomföra förändring/nya arbetssätt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4. Fått tät och personlig feedback, </a:t>
            </a:r>
            <a:br>
              <a:rPr lang="sv-SE" sz="1111" dirty="0"/>
            </a:br>
            <a:r>
              <a:rPr lang="sv-SE" sz="1111" dirty="0"/>
              <a:t>både positiv och utvecklande	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5. Känner ökad motivation till förändringen, </a:t>
            </a:r>
            <a:br>
              <a:rPr lang="sv-SE" sz="1111" dirty="0"/>
            </a:br>
            <a:r>
              <a:rPr lang="sv-SE" sz="1111" dirty="0"/>
              <a:t>är aktiva i att få med dem som tvekar		……..</a:t>
            </a:r>
          </a:p>
          <a:p>
            <a:endParaRPr lang="sv-SE" sz="1111" dirty="0"/>
          </a:p>
          <a:p>
            <a:endParaRPr lang="sv-SE" sz="1111" dirty="0"/>
          </a:p>
          <a:p>
            <a:r>
              <a:rPr lang="sv-SE" sz="1111" b="1" dirty="0" err="1"/>
              <a:t>Sum</a:t>
            </a:r>
            <a:r>
              <a:rPr lang="sv-SE" sz="1111" b="1" dirty="0"/>
              <a:t>: 						……...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94" y="251960"/>
            <a:ext cx="1285824" cy="44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08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ubrik 3"/>
          <p:cNvSpPr>
            <a:spLocks noGrp="1"/>
          </p:cNvSpPr>
          <p:nvPr>
            <p:ph type="title"/>
          </p:nvPr>
        </p:nvSpPr>
        <p:spPr>
          <a:xfrm>
            <a:off x="1212461" y="2619506"/>
            <a:ext cx="6868760" cy="826342"/>
          </a:xfrm>
        </p:spPr>
        <p:txBody>
          <a:bodyPr/>
          <a:lstStyle/>
          <a:p>
            <a:pPr algn="ctr"/>
            <a:r>
              <a:rPr lang="sv-SE">
                <a:solidFill>
                  <a:schemeClr val="bg1"/>
                </a:solidFill>
              </a:rPr>
              <a:t>Så når du ökad takt i förändringsarbetet</a:t>
            </a:r>
            <a:br>
              <a:rPr lang="sv-SE">
                <a:solidFill>
                  <a:schemeClr val="bg1"/>
                </a:solidFill>
              </a:rPr>
            </a:br>
            <a:br>
              <a:rPr lang="sv-SE">
                <a:solidFill>
                  <a:schemeClr val="bg1"/>
                </a:solidFill>
              </a:rPr>
            </a:br>
            <a:r>
              <a:rPr lang="sv-SE" sz="2060">
                <a:solidFill>
                  <a:schemeClr val="bg1"/>
                </a:solidFill>
              </a:rPr>
              <a:t>Stockholm 2018-08-28</a:t>
            </a:r>
            <a:endParaRPr lang="sv-SE">
              <a:solidFill>
                <a:schemeClr val="bg1"/>
              </a:solidFill>
            </a:endParaRPr>
          </a:p>
        </p:txBody>
      </p:sp>
      <p:sp>
        <p:nvSpPr>
          <p:cNvPr id="8" name="Rubrik 3"/>
          <p:cNvSpPr txBox="1"/>
          <p:nvPr/>
        </p:nvSpPr>
        <p:spPr>
          <a:xfrm>
            <a:off x="394226" y="11696"/>
            <a:ext cx="6207700" cy="891021"/>
          </a:xfrm>
          <a:prstGeom prst="rect">
            <a:avLst/>
          </a:prstGeom>
        </p:spPr>
        <p:txBody>
          <a:bodyPr vert="horz" lIns="96751" tIns="48375" rIns="96751" bIns="0" rtlCol="0" anchor="t" anchorCtr="0">
            <a:noAutofit/>
          </a:bodyPr>
          <a:lstStyle>
            <a:lvl1pPr marL="0" algn="l" defTabSz="534279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943" b="0" i="0" kern="1200" baseline="0">
                <a:solidFill>
                  <a:schemeClr val="accent3"/>
                </a:solidFill>
                <a:latin typeface="Gotham-Book"/>
                <a:ea typeface="+mj-ea"/>
                <a:cs typeface="Gotham-Book"/>
              </a:defRPr>
            </a:lvl1pPr>
          </a:lstStyle>
          <a:p>
            <a:r>
              <a:rPr lang="sv-SE" sz="3128" dirty="0">
                <a:solidFill>
                  <a:schemeClr val="tx1"/>
                </a:solidFill>
              </a:rPr>
              <a:t>Skattning Befästa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54681" y="1043548"/>
            <a:ext cx="3668602" cy="353558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sv-SE" sz="1269" b="1" dirty="0"/>
              <a:t>Organisatoriska perspektivet</a:t>
            </a:r>
          </a:p>
          <a:p>
            <a:r>
              <a:rPr lang="sv-SE" sz="1111" dirty="0"/>
              <a:t> </a:t>
            </a:r>
            <a:r>
              <a:rPr lang="sv-SE" sz="1111" i="1" dirty="0"/>
              <a:t>Ansvariga för förändringen har… </a:t>
            </a:r>
            <a:r>
              <a:rPr lang="sv-SE" sz="1111" dirty="0"/>
              <a:t>           		Poäng</a:t>
            </a:r>
            <a:br>
              <a:rPr lang="sv-SE" sz="1111" dirty="0"/>
            </a:br>
            <a:endParaRPr lang="sv-SE" sz="1111" dirty="0"/>
          </a:p>
          <a:p>
            <a:r>
              <a:rPr lang="sv-SE" sz="1111" dirty="0"/>
              <a:t>1. Etablerat forum och rutiner </a:t>
            </a:r>
          </a:p>
          <a:p>
            <a:r>
              <a:rPr lang="sv-SE" sz="1111" dirty="0"/>
              <a:t>för att utvärdera effekten        	                   	..……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2. En god förmåga att </a:t>
            </a:r>
            <a:r>
              <a:rPr lang="sv-SE" sz="1111" i="1" dirty="0"/>
              <a:t>kommunicera</a:t>
            </a:r>
            <a:br>
              <a:rPr lang="sv-SE" sz="1111" dirty="0"/>
            </a:br>
            <a:r>
              <a:rPr lang="sv-SE" sz="1111" dirty="0"/>
              <a:t>resultat och effekt så att berörda förstår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3. Bevisat att de är lyhörda för </a:t>
            </a:r>
            <a:r>
              <a:rPr lang="sv-SE" sz="1111" dirty="0" err="1"/>
              <a:t>för</a:t>
            </a:r>
            <a:r>
              <a:rPr lang="sv-SE" sz="1111" dirty="0"/>
              <a:t>-</a:t>
            </a:r>
          </a:p>
          <a:p>
            <a:r>
              <a:rPr lang="sv-SE" sz="1111" dirty="0"/>
              <a:t>bättringsförslag och justerar planen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4. Skapat utrymme för att fira framgångar	……..</a:t>
            </a:r>
          </a:p>
          <a:p>
            <a:endParaRPr lang="sv-SE" sz="1111" dirty="0"/>
          </a:p>
          <a:p>
            <a:r>
              <a:rPr lang="sv-SE" sz="1111" dirty="0"/>
              <a:t>5. Etablerat forum för andra att dela med</a:t>
            </a:r>
            <a:br>
              <a:rPr lang="sv-SE" sz="1111" dirty="0"/>
            </a:br>
            <a:r>
              <a:rPr lang="sv-SE" sz="1111" dirty="0"/>
              <a:t>sig av lärdomar och kunna påverka </a:t>
            </a:r>
            <a:br>
              <a:rPr lang="sv-SE" sz="1111" dirty="0"/>
            </a:br>
            <a:r>
              <a:rPr lang="sv-SE" sz="1111" dirty="0"/>
              <a:t>planen/vägen framåt				……..</a:t>
            </a:r>
          </a:p>
          <a:p>
            <a:endParaRPr lang="sv-SE" sz="1111" dirty="0"/>
          </a:p>
          <a:p>
            <a:endParaRPr lang="sv-SE" sz="1111" dirty="0"/>
          </a:p>
          <a:p>
            <a:r>
              <a:rPr lang="sv-SE" sz="1111" b="1" dirty="0" err="1"/>
              <a:t>Sum</a:t>
            </a:r>
            <a:r>
              <a:rPr lang="sv-SE" sz="1111" b="1" dirty="0"/>
              <a:t>: 						……...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415449" y="542112"/>
            <a:ext cx="3855142" cy="48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69" b="1" i="1"/>
              <a:t>Skala 1-10, 1 = ej gjort alls, 10 = helt klart</a:t>
            </a:r>
          </a:p>
          <a:p>
            <a:endParaRPr lang="sv-SE" sz="1269" i="1"/>
          </a:p>
        </p:txBody>
      </p:sp>
      <p:sp>
        <p:nvSpPr>
          <p:cNvPr id="12" name="textruta 11"/>
          <p:cNvSpPr txBox="1"/>
          <p:nvPr/>
        </p:nvSpPr>
        <p:spPr>
          <a:xfrm>
            <a:off x="4646840" y="1043547"/>
            <a:ext cx="3668602" cy="370652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sv-SE" sz="1269" b="1" dirty="0"/>
              <a:t>Individuella perspektivet</a:t>
            </a:r>
          </a:p>
          <a:p>
            <a:r>
              <a:rPr lang="sv-SE" sz="1111" i="1" dirty="0"/>
              <a:t> De berörda känner…                                      		</a:t>
            </a:r>
            <a:r>
              <a:rPr lang="sv-SE" sz="1111" dirty="0"/>
              <a:t>Poäng</a:t>
            </a:r>
            <a:br>
              <a:rPr lang="sv-SE" sz="1111" dirty="0"/>
            </a:br>
            <a:endParaRPr lang="sv-SE" sz="1111" dirty="0"/>
          </a:p>
          <a:p>
            <a:r>
              <a:rPr lang="sv-SE" sz="1111" dirty="0"/>
              <a:t>1. Trygghet och stolthet i att </a:t>
            </a:r>
            <a:r>
              <a:rPr lang="sv-SE" sz="1111" i="1" dirty="0"/>
              <a:t>själv </a:t>
            </a:r>
            <a:br>
              <a:rPr lang="sv-SE" sz="1111" dirty="0"/>
            </a:br>
            <a:r>
              <a:rPr lang="sv-SE" sz="1111" dirty="0"/>
              <a:t>klara av nya arbetssätt				..……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2. Trygghet och stolthet i att </a:t>
            </a:r>
            <a:br>
              <a:rPr lang="sv-SE" sz="1111" dirty="0"/>
            </a:br>
            <a:r>
              <a:rPr lang="sv-SE" sz="1111" i="1" dirty="0"/>
              <a:t>organisationen </a:t>
            </a:r>
            <a:r>
              <a:rPr lang="sv-SE" sz="1111" dirty="0"/>
              <a:t>genomför förändringen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3. Att de, på riktigt, fått möjlighet</a:t>
            </a:r>
            <a:br>
              <a:rPr lang="sv-SE" sz="1111" dirty="0"/>
            </a:br>
            <a:r>
              <a:rPr lang="sv-SE" sz="1111" dirty="0"/>
              <a:t>att bidra med förbättringsförslag 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4. Att nya beteenden och arbetssätt</a:t>
            </a:r>
            <a:br>
              <a:rPr lang="sv-SE" sz="1111" dirty="0"/>
            </a:br>
            <a:r>
              <a:rPr lang="sv-SE" sz="1111" dirty="0"/>
              <a:t>övergått till att bli vanor			……..</a:t>
            </a:r>
          </a:p>
          <a:p>
            <a:pPr marL="272023" indent="-272023">
              <a:buAutoNum type="arabicPeriod"/>
            </a:pPr>
            <a:endParaRPr lang="sv-SE" sz="1111" dirty="0"/>
          </a:p>
          <a:p>
            <a:r>
              <a:rPr lang="sv-SE" sz="1111" dirty="0"/>
              <a:t>5. Sig redo för (ej förändringströtta) </a:t>
            </a:r>
            <a:br>
              <a:rPr lang="sv-SE" sz="1111" dirty="0"/>
            </a:br>
            <a:r>
              <a:rPr lang="sv-SE" sz="1111" dirty="0"/>
              <a:t>att ta i tu med kommande förändringar 	……..</a:t>
            </a:r>
          </a:p>
          <a:p>
            <a:endParaRPr lang="sv-SE" sz="1111" dirty="0"/>
          </a:p>
          <a:p>
            <a:endParaRPr lang="sv-SE" sz="1111" dirty="0"/>
          </a:p>
          <a:p>
            <a:endParaRPr lang="sv-SE" sz="1111" dirty="0"/>
          </a:p>
          <a:p>
            <a:r>
              <a:rPr lang="sv-SE" sz="1111" b="1" dirty="0" err="1"/>
              <a:t>Sum</a:t>
            </a:r>
            <a:r>
              <a:rPr lang="sv-SE" sz="1111" b="1" dirty="0"/>
              <a:t>: 						……...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694" y="251960"/>
            <a:ext cx="1285824" cy="44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032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AFCCF-0321-4AE2-9503-E6FF242F6E4B}"/>
</file>

<file path=customXml/itemProps2.xml><?xml version="1.0" encoding="utf-8"?>
<ds:datastoreItem xmlns:ds="http://schemas.openxmlformats.org/officeDocument/2006/customXml" ds:itemID="{7D3CD840-4E5A-4687-B604-35570E8339F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b0a7a27-f4b8-40b3-90f1-16628d9202f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94AFAC-5B16-4310-8C56-9F4A678C5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1024</Words>
  <Application>Microsoft Office PowerPoint</Application>
  <PresentationFormat>Bildspel på skärmen (16:9)</PresentationFormat>
  <Paragraphs>137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Gotham Book</vt:lpstr>
      <vt:lpstr>Gotham-Book</vt:lpstr>
      <vt:lpstr>16_9_Presentation</vt:lpstr>
      <vt:lpstr>Skattning IFAB per steg</vt:lpstr>
      <vt:lpstr>Så når du ökad takt i förändringsarbetet  Stockholm 2018-08-28</vt:lpstr>
      <vt:lpstr>Så når du ökad takt i förändringsarbetet  Stockholm 2018-08-28</vt:lpstr>
      <vt:lpstr>Så når du ökad takt i förändringsarbetet  Stockholm 2018-08-28</vt:lpstr>
      <vt:lpstr>Så når du ökad takt i förändringsarbetet  Stockholm 2018-08-28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Skattning IFAB per steg</dc:title>
  <dc:creator>Brockhagen, Fredrik</dc:creator>
  <cp:lastModifiedBy>Apelman, Inga-Lisa</cp:lastModifiedBy>
  <cp:revision>3</cp:revision>
  <dcterms:created xsi:type="dcterms:W3CDTF">2020-04-30T07:23:03Z</dcterms:created>
  <dcterms:modified xsi:type="dcterms:W3CDTF">2021-02-26T15:57:52Z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fredrik.brockhagen@regionblekinge.se</vt:lpwstr>
  </property>
  <property fmtid="{D5CDD505-2E9C-101B-9397-08002B2CF9AE}" pid="6" name="MSIP_Label_fbac6341-7359-42b1-877b-46cac6ea067b_SetDate">
    <vt:lpwstr>2020-04-30T07:23:16.3911895Z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3d40bb71-c477-4904-9a63-1807a34900f1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